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notesMasterIdLst>
    <p:notesMasterId r:id="rId13"/>
  </p:notesMasterIdLst>
  <p:handoutMasterIdLst>
    <p:handoutMasterId r:id="rId14"/>
  </p:handoutMasterIdLst>
  <p:sldIdLst>
    <p:sldId id="256" r:id="rId2"/>
    <p:sldId id="263" r:id="rId3"/>
    <p:sldId id="269" r:id="rId4"/>
    <p:sldId id="261" r:id="rId5"/>
    <p:sldId id="258" r:id="rId6"/>
    <p:sldId id="270" r:id="rId7"/>
    <p:sldId id="272" r:id="rId8"/>
    <p:sldId id="267" r:id="rId9"/>
    <p:sldId id="273" r:id="rId10"/>
    <p:sldId id="274" r:id="rId11"/>
    <p:sldId id="271"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snapToGrid="0">
      <p:cViewPr varScale="1">
        <p:scale>
          <a:sx n="59" d="100"/>
          <a:sy n="59" d="100"/>
        </p:scale>
        <p:origin x="212" y="60"/>
      </p:cViewPr>
      <p:guideLst/>
    </p:cSldViewPr>
  </p:slideViewPr>
  <p:outlineViewPr>
    <p:cViewPr>
      <p:scale>
        <a:sx n="33" d="100"/>
        <a:sy n="33" d="100"/>
      </p:scale>
      <p:origin x="0" y="0"/>
    </p:cViewPr>
  </p:outlineViewPr>
  <p:notesTextViewPr>
    <p:cViewPr>
      <p:scale>
        <a:sx n="1" d="1"/>
        <a:sy n="1" d="1"/>
      </p:scale>
      <p:origin x="0" y="-19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DD7E0BD-99C7-4CFD-95AA-735B99559B98}" type="datetimeFigureOut">
              <a:rPr lang="en-GB" smtClean="0"/>
              <a:t>12/05/2020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34A9002-11E7-417D-8C6B-EB3129D03C1C}" type="slidenum">
              <a:rPr lang="en-GB" smtClean="0"/>
              <a:t>‹#›</a:t>
            </a:fld>
            <a:endParaRPr lang="en-GB"/>
          </a:p>
        </p:txBody>
      </p:sp>
    </p:spTree>
    <p:extLst>
      <p:ext uri="{BB962C8B-B14F-4D97-AF65-F5344CB8AC3E}">
        <p14:creationId xmlns:p14="http://schemas.microsoft.com/office/powerpoint/2010/main" val="1828961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2034F4C-17F7-492D-825A-A16817AE68FD}" type="datetimeFigureOut">
              <a:rPr lang="en-GB" smtClean="0"/>
              <a:t>12/05/2020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B88B4EA-1193-42DE-81F8-D346AC354410}" type="slidenum">
              <a:rPr lang="en-GB" smtClean="0"/>
              <a:t>‹#›</a:t>
            </a:fld>
            <a:endParaRPr lang="en-GB"/>
          </a:p>
        </p:txBody>
      </p:sp>
    </p:spTree>
    <p:extLst>
      <p:ext uri="{BB962C8B-B14F-4D97-AF65-F5344CB8AC3E}">
        <p14:creationId xmlns:p14="http://schemas.microsoft.com/office/powerpoint/2010/main" val="43737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88B4EA-1193-42DE-81F8-D346AC354410}" type="slidenum">
              <a:rPr lang="en-GB" smtClean="0"/>
              <a:t>1</a:t>
            </a:fld>
            <a:endParaRPr lang="en-GB"/>
          </a:p>
        </p:txBody>
      </p:sp>
    </p:spTree>
    <p:extLst>
      <p:ext uri="{BB962C8B-B14F-4D97-AF65-F5344CB8AC3E}">
        <p14:creationId xmlns:p14="http://schemas.microsoft.com/office/powerpoint/2010/main" val="129066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here are my contact details. Feel free to contact me for further information on all of this. </a:t>
            </a:r>
            <a:r>
              <a:rPr lang="en-GB" sz="1200" kern="1200" dirty="0" smtClean="0">
                <a:solidFill>
                  <a:schemeClr val="tx1"/>
                </a:solidFill>
                <a:effectLst/>
                <a:latin typeface="+mn-lt"/>
                <a:ea typeface="+mn-ea"/>
                <a:cs typeface="+mn-cs"/>
              </a:rPr>
              <a:t>Thanks to Winchester Science Centre and Planetarium for asking me to create this talk. </a:t>
            </a:r>
            <a:r>
              <a:rPr lang="en-GB" baseline="0" dirty="0" smtClean="0"/>
              <a:t>Thank you for watching.</a:t>
            </a:r>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10</a:t>
            </a:fld>
            <a:endParaRPr lang="en-GB"/>
          </a:p>
        </p:txBody>
      </p:sp>
    </p:spTree>
    <p:extLst>
      <p:ext uri="{BB962C8B-B14F-4D97-AF65-F5344CB8AC3E}">
        <p14:creationId xmlns:p14="http://schemas.microsoft.com/office/powerpoint/2010/main" val="10471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Hi, I’m Katherine Deane. What would your thoughts be if I told you that I am a wheelchair user, with a mild visual impairment and at times have mild cognitive impairment, anxiety and depression. What would</a:t>
            </a:r>
            <a:r>
              <a:rPr lang="en-GB" sz="1200" kern="1200" baseline="0" dirty="0" smtClean="0">
                <a:solidFill>
                  <a:schemeClr val="tx1"/>
                </a:solidFill>
                <a:effectLst/>
                <a:latin typeface="+mn-lt"/>
                <a:ea typeface="+mn-ea"/>
                <a:cs typeface="+mn-cs"/>
              </a:rPr>
              <a:t> you assume about me? Do I have a family, friends? Do I </a:t>
            </a:r>
            <a:r>
              <a:rPr lang="en-GB" sz="1200" kern="1200" baseline="0" dirty="0" smtClean="0">
                <a:solidFill>
                  <a:schemeClr val="tx1"/>
                </a:solidFill>
                <a:effectLst/>
                <a:latin typeface="+mn-lt"/>
                <a:ea typeface="+mn-ea"/>
                <a:cs typeface="+mn-cs"/>
              </a:rPr>
              <a:t>work? Have </a:t>
            </a:r>
            <a:r>
              <a:rPr lang="en-GB" sz="1200" kern="1200" baseline="0" dirty="0" smtClean="0">
                <a:solidFill>
                  <a:schemeClr val="tx1"/>
                </a:solidFill>
                <a:effectLst/>
                <a:latin typeface="+mn-lt"/>
                <a:ea typeface="+mn-ea"/>
                <a:cs typeface="+mn-cs"/>
              </a:rPr>
              <a:t>a social life? Am I happy?</a:t>
            </a:r>
          </a:p>
          <a:p>
            <a:r>
              <a:rPr lang="en-GB" sz="1200" kern="1200" baseline="0" dirty="0" smtClean="0">
                <a:solidFill>
                  <a:schemeClr val="tx1"/>
                </a:solidFill>
                <a:effectLst/>
                <a:latin typeface="+mn-lt"/>
                <a:ea typeface="+mn-ea"/>
                <a:cs typeface="+mn-cs"/>
              </a:rPr>
              <a:t>What if I told you </a:t>
            </a:r>
            <a:r>
              <a:rPr lang="en-GB" sz="1200" kern="1200" dirty="0" smtClean="0">
                <a:solidFill>
                  <a:schemeClr val="tx1"/>
                </a:solidFill>
                <a:effectLst/>
                <a:latin typeface="+mn-lt"/>
                <a:ea typeface="+mn-ea"/>
                <a:cs typeface="+mn-cs"/>
              </a:rPr>
              <a:t>that actually I’m Dr Katherine Deane, BSc, PhD, Senior Lecturer in Research at the University of East Anglia with research expertise in the management of long term conditions. I am the access ambassador</a:t>
            </a:r>
            <a:r>
              <a:rPr lang="en-GB" sz="1200" kern="1200" baseline="0" dirty="0" smtClean="0">
                <a:solidFill>
                  <a:schemeClr val="tx1"/>
                </a:solidFill>
                <a:effectLst/>
                <a:latin typeface="+mn-lt"/>
                <a:ea typeface="+mn-ea"/>
                <a:cs typeface="+mn-cs"/>
              </a:rPr>
              <a:t> to my university. I have a husband and son and a wide group of friends. I love Terry Pratchett books and gardening. </a:t>
            </a:r>
          </a:p>
          <a:p>
            <a:r>
              <a:rPr lang="en-GB" sz="1200" kern="1200" baseline="0" dirty="0" smtClean="0">
                <a:solidFill>
                  <a:schemeClr val="tx1"/>
                </a:solidFill>
                <a:effectLst/>
                <a:latin typeface="+mn-lt"/>
                <a:ea typeface="+mn-ea"/>
                <a:cs typeface="+mn-cs"/>
              </a:rPr>
              <a:t>Do I match up with any of your first thoughts?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Don’t worry – everyone has “interesting” first thoughts</a:t>
            </a:r>
            <a:r>
              <a:rPr lang="en-GB" sz="1200" kern="1200" dirty="0" smtClean="0">
                <a:solidFill>
                  <a:schemeClr val="tx1"/>
                </a:solidFill>
                <a:effectLst/>
                <a:latin typeface="+mn-lt"/>
                <a:ea typeface="+mn-ea"/>
                <a:cs typeface="+mn-cs"/>
              </a:rPr>
              <a:t>, unconscious biases, </a:t>
            </a:r>
            <a:r>
              <a:rPr lang="en-GB" sz="1200" kern="1200" dirty="0" smtClean="0">
                <a:solidFill>
                  <a:schemeClr val="tx1"/>
                </a:solidFill>
                <a:effectLst/>
                <a:latin typeface="+mn-lt"/>
                <a:ea typeface="+mn-ea"/>
                <a:cs typeface="+mn-cs"/>
              </a:rPr>
              <a:t>these are the short cuts our brains use to navigate through our complex world. They reflect societal paradigms and it’s helpful to realise that society has some quite broken paradigms about illness and disability. If we don’t examine and challenge these it can lead to us expressing views and using language that can be unacceptable to the very people you want to come to your venue – not helpful. </a:t>
            </a:r>
          </a:p>
          <a:p>
            <a:endParaRPr lang="en-GB" dirty="0"/>
          </a:p>
        </p:txBody>
      </p:sp>
      <p:sp>
        <p:nvSpPr>
          <p:cNvPr id="4" name="Slide Number Placeholder 3"/>
          <p:cNvSpPr>
            <a:spLocks noGrp="1"/>
          </p:cNvSpPr>
          <p:nvPr>
            <p:ph type="sldNum" sz="quarter" idx="10"/>
          </p:nvPr>
        </p:nvSpPr>
        <p:spPr/>
        <p:txBody>
          <a:bodyPr/>
          <a:lstStyle/>
          <a:p>
            <a:fld id="{9B88B4EA-1193-42DE-81F8-D346AC354410}" type="slidenum">
              <a:rPr lang="en-GB" smtClean="0"/>
              <a:t>2</a:t>
            </a:fld>
            <a:endParaRPr lang="en-GB"/>
          </a:p>
        </p:txBody>
      </p:sp>
    </p:spTree>
    <p:extLst>
      <p:ext uri="{BB962C8B-B14F-4D97-AF65-F5344CB8AC3E}">
        <p14:creationId xmlns:p14="http://schemas.microsoft.com/office/powerpoint/2010/main" val="733301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want to help you get past the first thoughts and on to your second thoughts where you have more control over your ideas and attitudes. </a:t>
            </a:r>
          </a:p>
          <a:p>
            <a:r>
              <a:rPr lang="en-GB" sz="1200" kern="1200" dirty="0" smtClean="0">
                <a:solidFill>
                  <a:schemeClr val="tx1"/>
                </a:solidFill>
                <a:effectLst/>
                <a:latin typeface="+mn-lt"/>
                <a:ea typeface="+mn-ea"/>
                <a:cs typeface="+mn-cs"/>
              </a:rPr>
              <a:t>One of the key societal paradigms is that you are less valuable, less worthy if you have a disability or illness – you are broken and need to be fixed. The medical model of disability focuses on solving the impairment in order to allow patients to regain normality and status. The problem lies solely with the patient. Please note this isn’t me having a dig at medics and medicine – the</a:t>
            </a:r>
            <a:r>
              <a:rPr lang="en-GB" sz="1200" kern="1200" baseline="0" dirty="0" smtClean="0">
                <a:solidFill>
                  <a:schemeClr val="tx1"/>
                </a:solidFill>
                <a:effectLst/>
                <a:latin typeface="+mn-lt"/>
                <a:ea typeface="+mn-ea"/>
                <a:cs typeface="+mn-cs"/>
              </a:rPr>
              <a:t> medical model is a name for a problematic way of thinking about disabled people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B88B4EA-1193-42DE-81F8-D346AC354410}" type="slidenum">
              <a:rPr lang="en-GB" smtClean="0"/>
              <a:t>3</a:t>
            </a:fld>
            <a:endParaRPr lang="en-GB"/>
          </a:p>
        </p:txBody>
      </p:sp>
    </p:spTree>
    <p:extLst>
      <p:ext uri="{BB962C8B-B14F-4D97-AF65-F5344CB8AC3E}">
        <p14:creationId xmlns:p14="http://schemas.microsoft.com/office/powerpoint/2010/main" val="396500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social model of disability challenges this idea and says that we are disabled by the way society is organised, rather than by a person's impairment or difference. It proposes that if we just removed these barriers people with impairments wouldn’t be disabled. And this is your challenge as a venue –</a:t>
            </a:r>
            <a:r>
              <a:rPr lang="en-GB" sz="1200" kern="1200" baseline="0" dirty="0" smtClean="0">
                <a:solidFill>
                  <a:schemeClr val="tx1"/>
                </a:solidFill>
                <a:effectLst/>
                <a:latin typeface="+mn-lt"/>
                <a:ea typeface="+mn-ea"/>
                <a:cs typeface="+mn-cs"/>
              </a:rPr>
              <a:t> are there barriers built in to your venue that are disabling some of your visitors?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B88B4EA-1193-42DE-81F8-D346AC354410}" type="slidenum">
              <a:rPr lang="en-GB" smtClean="0"/>
              <a:t>4</a:t>
            </a:fld>
            <a:endParaRPr lang="en-GB"/>
          </a:p>
        </p:txBody>
      </p:sp>
    </p:spTree>
    <p:extLst>
      <p:ext uri="{BB962C8B-B14F-4D97-AF65-F5344CB8AC3E}">
        <p14:creationId xmlns:p14="http://schemas.microsoft.com/office/powerpoint/2010/main" val="187234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please remember that the majority – about 80%</a:t>
            </a:r>
            <a:r>
              <a:rPr lang="en-GB" baseline="0" dirty="0" smtClean="0"/>
              <a:t> of disabilities and impairments are invisible. Yes I use a wheelchair but the really impactful aspects of my disability are these – pain, fatigue, brain fog – and I don’t have dials on my T-shirt telling you how much I’m dealing with today.</a:t>
            </a:r>
            <a:endParaRPr lang="en-GB" dirty="0"/>
          </a:p>
        </p:txBody>
      </p:sp>
      <p:sp>
        <p:nvSpPr>
          <p:cNvPr id="4" name="Slide Number Placeholder 3"/>
          <p:cNvSpPr>
            <a:spLocks noGrp="1"/>
          </p:cNvSpPr>
          <p:nvPr>
            <p:ph type="sldNum" sz="quarter" idx="10"/>
          </p:nvPr>
        </p:nvSpPr>
        <p:spPr/>
        <p:txBody>
          <a:bodyPr/>
          <a:lstStyle/>
          <a:p>
            <a:fld id="{9B88B4EA-1193-42DE-81F8-D346AC354410}" type="slidenum">
              <a:rPr lang="en-GB" smtClean="0"/>
              <a:t>5</a:t>
            </a:fld>
            <a:endParaRPr lang="en-GB"/>
          </a:p>
        </p:txBody>
      </p:sp>
    </p:spTree>
    <p:extLst>
      <p:ext uri="{BB962C8B-B14F-4D97-AF65-F5344CB8AC3E}">
        <p14:creationId xmlns:p14="http://schemas.microsoft.com/office/powerpoint/2010/main" val="266661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 am not an inspiration if I just got up, dressed and came in for a meeting. If I climbed Everest, then yes that’s inspirational, that’s an extraordinary act. But just going about my everyday life, no. I’d appreciate respect for getting on with life but being told I’m inspirational for just existing that’s insulting. This is also known</a:t>
            </a:r>
            <a:r>
              <a:rPr lang="en-GB" sz="1200" kern="1200" baseline="0" dirty="0" smtClean="0">
                <a:solidFill>
                  <a:schemeClr val="tx1"/>
                </a:solidFill>
                <a:effectLst/>
                <a:latin typeface="+mn-lt"/>
                <a:ea typeface="+mn-ea"/>
                <a:cs typeface="+mn-cs"/>
              </a:rPr>
              <a:t> as inspiration porn and a link for a wonderful TED talk by Stella Young on this is on the last slide.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B88B4EA-1193-42DE-81F8-D346AC354410}" type="slidenum">
              <a:rPr lang="en-GB" smtClean="0"/>
              <a:t>6</a:t>
            </a:fld>
            <a:endParaRPr lang="en-GB"/>
          </a:p>
        </p:txBody>
      </p:sp>
    </p:spTree>
    <p:extLst>
      <p:ext uri="{BB962C8B-B14F-4D97-AF65-F5344CB8AC3E}">
        <p14:creationId xmlns:p14="http://schemas.microsoft.com/office/powerpoint/2010/main" val="311778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there aren’t that many disabled</a:t>
            </a:r>
            <a:r>
              <a:rPr lang="en-GB" baseline="0" dirty="0" smtClean="0"/>
              <a:t> people is another common fallacy. Actually there are approx. 14 million disabled people in the UK –  that’s 1 in 5 of the population – its lower in children around 6%; but around 15% of working age adults are disabled. Remember – most of this is invisible – can you tell me who in this picture has diabetes, epilepsy, a learning disability? That said if you want to make sure disabled people know they would be welcome at your venue you might want to consider having pictures on your website of </a:t>
            </a:r>
            <a:r>
              <a:rPr lang="en-GB" baseline="0" dirty="0" smtClean="0"/>
              <a:t>people </a:t>
            </a:r>
            <a:r>
              <a:rPr lang="en-GB" baseline="0" dirty="0" smtClean="0"/>
              <a:t>with </a:t>
            </a:r>
            <a:r>
              <a:rPr lang="en-GB" baseline="0" smtClean="0"/>
              <a:t>visible disabilities</a:t>
            </a:r>
            <a:endParaRPr lang="en-GB" dirty="0"/>
          </a:p>
        </p:txBody>
      </p:sp>
      <p:sp>
        <p:nvSpPr>
          <p:cNvPr id="4" name="Slide Number Placeholder 3"/>
          <p:cNvSpPr>
            <a:spLocks noGrp="1"/>
          </p:cNvSpPr>
          <p:nvPr>
            <p:ph type="sldNum" sz="quarter" idx="10"/>
          </p:nvPr>
        </p:nvSpPr>
        <p:spPr/>
        <p:txBody>
          <a:bodyPr/>
          <a:lstStyle/>
          <a:p>
            <a:fld id="{9B88B4EA-1193-42DE-81F8-D346AC354410}" type="slidenum">
              <a:rPr lang="en-GB" smtClean="0"/>
              <a:t>7</a:t>
            </a:fld>
            <a:endParaRPr lang="en-GB"/>
          </a:p>
        </p:txBody>
      </p:sp>
    </p:spTree>
    <p:extLst>
      <p:ext uri="{BB962C8B-B14F-4D97-AF65-F5344CB8AC3E}">
        <p14:creationId xmlns:p14="http://schemas.microsoft.com/office/powerpoint/2010/main" val="113136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Your first thoughts can also impact on your use of language. If you call me wheelchair bound I will correct you and say my chair is a tool for freedom and so I’m a wheelchair user. People with Parkinson’s object to the term “disease”. People who are deaf will object to being told they have a disability or that they are impaired – its society that disables them by not knowing sign language, being deaf is no problem. So it’s worth you getting familiar with terms that are acceptable to your visitors. That said don’t over worry about this – ask how people would like to be addressed and do that.</a:t>
            </a:r>
          </a:p>
          <a:p>
            <a:endParaRPr lang="en-GB" dirty="0"/>
          </a:p>
        </p:txBody>
      </p:sp>
      <p:sp>
        <p:nvSpPr>
          <p:cNvPr id="4" name="Slide Number Placeholder 3"/>
          <p:cNvSpPr>
            <a:spLocks noGrp="1"/>
          </p:cNvSpPr>
          <p:nvPr>
            <p:ph type="sldNum" sz="quarter" idx="10"/>
          </p:nvPr>
        </p:nvSpPr>
        <p:spPr/>
        <p:txBody>
          <a:bodyPr/>
          <a:lstStyle/>
          <a:p>
            <a:fld id="{9B88B4EA-1193-42DE-81F8-D346AC354410}" type="slidenum">
              <a:rPr lang="en-GB" smtClean="0"/>
              <a:t>8</a:t>
            </a:fld>
            <a:endParaRPr lang="en-GB"/>
          </a:p>
        </p:txBody>
      </p:sp>
    </p:spTree>
    <p:extLst>
      <p:ext uri="{BB962C8B-B14F-4D97-AF65-F5344CB8AC3E}">
        <p14:creationId xmlns:p14="http://schemas.microsoft.com/office/powerpoint/2010/main" val="161569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Society has some very odd</a:t>
            </a:r>
            <a:r>
              <a:rPr lang="en-GB" baseline="0" dirty="0" smtClean="0"/>
              <a:t> and often incorrect ideas about disability. So keep an open mind and ask your visitors to advise you on how to be respectful to everyone.</a:t>
            </a:r>
            <a:endParaRPr lang="en-GB" dirty="0"/>
          </a:p>
        </p:txBody>
      </p:sp>
      <p:sp>
        <p:nvSpPr>
          <p:cNvPr id="4" name="Slide Number Placeholder 3"/>
          <p:cNvSpPr>
            <a:spLocks noGrp="1"/>
          </p:cNvSpPr>
          <p:nvPr>
            <p:ph type="sldNum" sz="quarter" idx="10"/>
          </p:nvPr>
        </p:nvSpPr>
        <p:spPr/>
        <p:txBody>
          <a:bodyPr/>
          <a:lstStyle/>
          <a:p>
            <a:fld id="{9B88B4EA-1193-42DE-81F8-D346AC354410}" type="slidenum">
              <a:rPr lang="en-GB" smtClean="0"/>
              <a:t>9</a:t>
            </a:fld>
            <a:endParaRPr lang="en-GB"/>
          </a:p>
        </p:txBody>
      </p:sp>
    </p:spTree>
    <p:extLst>
      <p:ext uri="{BB962C8B-B14F-4D97-AF65-F5344CB8AC3E}">
        <p14:creationId xmlns:p14="http://schemas.microsoft.com/office/powerpoint/2010/main" val="36087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592402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561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27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8833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3218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421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438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6453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43921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729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363087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930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045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932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06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90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220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5/12/2020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0172467"/>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tickmancommunications.co.uk/" TargetMode="External"/><Relationship Id="rId2" Type="http://schemas.openxmlformats.org/officeDocument/2006/relationships/hyperlink" Target="https://www.ted.com/talks/stella_young_i_m_not_your_inspiration_thank_you_very_much" TargetMode="External"/><Relationship Id="rId1" Type="http://schemas.openxmlformats.org/officeDocument/2006/relationships/slideLayout" Target="../slideLayouts/slideLayout2.xml"/><Relationship Id="rId5" Type="http://schemas.openxmlformats.org/officeDocument/2006/relationships/hyperlink" Target="https://m.paralympic.org/sites/default/files/document/141027103527844_2014_10_31+Guide+to+reporting+on+persons+with+an+impairment.pdf" TargetMode="External"/><Relationship Id="rId4" Type="http://schemas.openxmlformats.org/officeDocument/2006/relationships/hyperlink" Target="https://www.scope.org.uk/about-us/our-brand/social-model-of-disabil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2886" y="1738750"/>
            <a:ext cx="7507514" cy="1825096"/>
          </a:xfrm>
        </p:spPr>
        <p:txBody>
          <a:bodyPr>
            <a:normAutofit fontScale="90000"/>
          </a:bodyPr>
          <a:lstStyle/>
          <a:p>
            <a:r>
              <a:rPr lang="en-GB" dirty="0" smtClean="0">
                <a:solidFill>
                  <a:schemeClr val="tx1"/>
                </a:solidFill>
              </a:rPr>
              <a:t>YOUR ATTITUDE SUCKS</a:t>
            </a:r>
            <a:endParaRPr lang="en-GB" dirty="0">
              <a:solidFill>
                <a:schemeClr val="tx1"/>
              </a:solidFill>
            </a:endParaRPr>
          </a:p>
        </p:txBody>
      </p:sp>
      <p:sp>
        <p:nvSpPr>
          <p:cNvPr id="3" name="Subtitle 2"/>
          <p:cNvSpPr>
            <a:spLocks noGrp="1"/>
          </p:cNvSpPr>
          <p:nvPr>
            <p:ph type="subTitle" idx="1"/>
          </p:nvPr>
        </p:nvSpPr>
        <p:spPr>
          <a:xfrm>
            <a:off x="7698509" y="3844637"/>
            <a:ext cx="4318000" cy="685800"/>
          </a:xfrm>
        </p:spPr>
        <p:txBody>
          <a:bodyPr>
            <a:normAutofit/>
          </a:bodyPr>
          <a:lstStyle/>
          <a:p>
            <a:r>
              <a:rPr lang="en-GB" dirty="0" smtClean="0">
                <a:solidFill>
                  <a:schemeClr val="tx1"/>
                </a:solidFill>
              </a:rPr>
              <a:t>AND SO DOES EVERYONE ELSE’S</a:t>
            </a:r>
            <a:endParaRPr lang="en-GB" dirty="0">
              <a:solidFill>
                <a:schemeClr val="tx1"/>
              </a:solidFill>
            </a:endParaRPr>
          </a:p>
        </p:txBody>
      </p:sp>
    </p:spTree>
    <p:extLst>
      <p:ext uri="{BB962C8B-B14F-4D97-AF65-F5344CB8AC3E}">
        <p14:creationId xmlns:p14="http://schemas.microsoft.com/office/powerpoint/2010/main" val="4104047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06999" y="2823633"/>
            <a:ext cx="5776913" cy="2677648"/>
          </a:xfrm>
        </p:spPr>
        <p:txBody>
          <a:bodyPr/>
          <a:lstStyle/>
          <a:p>
            <a:r>
              <a:rPr lang="en-GB" sz="2800" dirty="0"/>
              <a:t>Dr Katherine Deane</a:t>
            </a:r>
            <a:br>
              <a:rPr lang="en-GB" sz="2800" dirty="0"/>
            </a:br>
            <a:r>
              <a:rPr lang="en-GB" sz="2800" dirty="0"/>
              <a:t>Senior Lecturer and Access Ambassador</a:t>
            </a:r>
            <a:br>
              <a:rPr lang="en-GB" sz="2800" dirty="0"/>
            </a:br>
            <a:r>
              <a:rPr lang="en-GB" sz="2800" dirty="0"/>
              <a:t>School of Health Sciences</a:t>
            </a:r>
            <a:br>
              <a:rPr lang="en-GB" sz="2800" dirty="0"/>
            </a:br>
            <a:r>
              <a:rPr lang="en-GB" sz="2800" dirty="0"/>
              <a:t>k.deane@uea.ac.uk</a:t>
            </a:r>
          </a:p>
        </p:txBody>
      </p:sp>
      <p:sp>
        <p:nvSpPr>
          <p:cNvPr id="3" name="Content Placeholder 2"/>
          <p:cNvSpPr>
            <a:spLocks noGrp="1"/>
          </p:cNvSpPr>
          <p:nvPr>
            <p:ph type="subTitle" idx="1"/>
          </p:nvPr>
        </p:nvSpPr>
        <p:spPr/>
        <p:txBody>
          <a:bodyPr>
            <a:normAutofit/>
          </a:bodyPr>
          <a:lstStyle/>
          <a:p>
            <a:endParaRPr lang="en-GB" dirty="0" smtClean="0"/>
          </a:p>
          <a:p>
            <a:endParaRPr lang="en-GB" dirty="0"/>
          </a:p>
          <a:p>
            <a:pPr marL="0" indent="0">
              <a:buNone/>
            </a:pPr>
            <a:endParaRPr lang="en-GB" dirty="0"/>
          </a:p>
        </p:txBody>
      </p:sp>
      <p:pic>
        <p:nvPicPr>
          <p:cNvPr id="5" name="Picture 4"/>
          <p:cNvPicPr>
            <a:picLocks noChangeAspect="1"/>
          </p:cNvPicPr>
          <p:nvPr/>
        </p:nvPicPr>
        <p:blipFill>
          <a:blip r:embed="rId3"/>
          <a:stretch>
            <a:fillRect/>
          </a:stretch>
        </p:blipFill>
        <p:spPr>
          <a:xfrm>
            <a:off x="5704114" y="637426"/>
            <a:ext cx="3454302" cy="2057883"/>
          </a:xfrm>
          <a:prstGeom prst="rect">
            <a:avLst/>
          </a:prstGeom>
        </p:spPr>
      </p:pic>
      <p:pic>
        <p:nvPicPr>
          <p:cNvPr id="6" name="Picture 5" descr="Winchester Science Centre and Planetarium"/>
          <p:cNvPicPr/>
          <p:nvPr/>
        </p:nvPicPr>
        <p:blipFill>
          <a:blip r:embed="rId4">
            <a:extLst>
              <a:ext uri="{28A0092B-C50C-407E-A947-70E740481C1C}">
                <a14:useLocalDpi xmlns:a14="http://schemas.microsoft.com/office/drawing/2010/main" val="0"/>
              </a:ext>
            </a:extLst>
          </a:blip>
          <a:srcRect/>
          <a:stretch>
            <a:fillRect/>
          </a:stretch>
        </p:blipFill>
        <p:spPr bwMode="auto">
          <a:xfrm>
            <a:off x="5243284" y="5638800"/>
            <a:ext cx="5185230" cy="990600"/>
          </a:xfrm>
          <a:prstGeom prst="rect">
            <a:avLst/>
          </a:prstGeom>
          <a:noFill/>
          <a:ln>
            <a:noFill/>
          </a:ln>
        </p:spPr>
      </p:pic>
    </p:spTree>
    <p:extLst>
      <p:ext uri="{BB962C8B-B14F-4D97-AF65-F5344CB8AC3E}">
        <p14:creationId xmlns:p14="http://schemas.microsoft.com/office/powerpoint/2010/main" val="3104791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Links</a:t>
            </a:r>
            <a:endParaRPr lang="en-GB" dirty="0"/>
          </a:p>
        </p:txBody>
      </p:sp>
      <p:sp>
        <p:nvSpPr>
          <p:cNvPr id="3" name="Content Placeholder 2"/>
          <p:cNvSpPr>
            <a:spLocks noGrp="1"/>
          </p:cNvSpPr>
          <p:nvPr>
            <p:ph idx="1"/>
          </p:nvPr>
        </p:nvSpPr>
        <p:spPr/>
        <p:txBody>
          <a:bodyPr>
            <a:normAutofit lnSpcReduction="10000"/>
          </a:bodyPr>
          <a:lstStyle/>
          <a:p>
            <a:r>
              <a:rPr lang="en-GB" dirty="0"/>
              <a:t>TED talk by Stella Young: “I’m not your inspiration thank you very much” </a:t>
            </a:r>
            <a:r>
              <a:rPr lang="en-GB" u="sng" dirty="0">
                <a:hlinkClick r:id="rId2"/>
              </a:rPr>
              <a:t>https://www.ted.com/talks/stella_young_i_m_not_your_inspiration_thank_you_very_much</a:t>
            </a:r>
            <a:endParaRPr lang="en-GB" dirty="0"/>
          </a:p>
          <a:p>
            <a:r>
              <a:rPr lang="en-GB" dirty="0"/>
              <a:t>Fabulous communication resources by Hannah Ensor who really demonstrates how to use the “right” language </a:t>
            </a:r>
            <a:r>
              <a:rPr lang="en-GB" u="sng" dirty="0">
                <a:hlinkClick r:id="rId3"/>
              </a:rPr>
              <a:t>http://stickmancommunications.co.uk/</a:t>
            </a:r>
            <a:r>
              <a:rPr lang="en-GB" dirty="0"/>
              <a:t> </a:t>
            </a:r>
          </a:p>
          <a:p>
            <a:r>
              <a:rPr lang="en-GB" dirty="0"/>
              <a:t>Social model of disability </a:t>
            </a:r>
            <a:r>
              <a:rPr lang="en-GB" u="sng" dirty="0">
                <a:hlinkClick r:id="rId4"/>
              </a:rPr>
              <a:t>https://www.scope.org.uk/about-us/our-brand/social-model-of-disability</a:t>
            </a:r>
            <a:r>
              <a:rPr lang="en-GB" dirty="0"/>
              <a:t> </a:t>
            </a:r>
          </a:p>
          <a:p>
            <a:r>
              <a:rPr lang="en-GB" dirty="0"/>
              <a:t>Language guide </a:t>
            </a:r>
            <a:r>
              <a:rPr lang="en-GB" u="sng" dirty="0">
                <a:hlinkClick r:id="rId5"/>
              </a:rPr>
              <a:t>https://m.paralympic.org/sites/default/files/document/141027103527844_2014_10_31+Guide+to+reporting+on+persons+with+an+impairment.pdf</a:t>
            </a:r>
            <a:r>
              <a:rPr lang="en-GB" dirty="0"/>
              <a:t> </a:t>
            </a:r>
          </a:p>
        </p:txBody>
      </p:sp>
    </p:spTree>
    <p:extLst>
      <p:ext uri="{BB962C8B-B14F-4D97-AF65-F5344CB8AC3E}">
        <p14:creationId xmlns:p14="http://schemas.microsoft.com/office/powerpoint/2010/main" val="4252604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thoughts </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20988" y="2228824"/>
            <a:ext cx="3017889" cy="2263417"/>
          </a:xfr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651" y="2228824"/>
            <a:ext cx="3381617" cy="2459359"/>
          </a:xfrm>
          <a:prstGeom prst="rect">
            <a:avLst/>
          </a:prstGeom>
        </p:spPr>
      </p:pic>
      <p:sp>
        <p:nvSpPr>
          <p:cNvPr id="7" name="TextBox 6"/>
          <p:cNvSpPr txBox="1"/>
          <p:nvPr/>
        </p:nvSpPr>
        <p:spPr>
          <a:xfrm>
            <a:off x="10154823" y="6457890"/>
            <a:ext cx="2462049" cy="400110"/>
          </a:xfrm>
          <a:prstGeom prst="rect">
            <a:avLst/>
          </a:prstGeom>
          <a:noFill/>
        </p:spPr>
        <p:txBody>
          <a:bodyPr wrap="square" rtlCol="0">
            <a:spAutoFit/>
          </a:bodyPr>
          <a:lstStyle/>
          <a:p>
            <a:r>
              <a:rPr lang="en-GB" sz="1000" dirty="0"/>
              <a:t>© Gabriel Doyle; </a:t>
            </a:r>
            <a:r>
              <a:rPr lang="en-GB" sz="1000" dirty="0" err="1"/>
              <a:t>Maare</a:t>
            </a:r>
            <a:r>
              <a:rPr lang="en-GB" sz="1000" dirty="0"/>
              <a:t> </a:t>
            </a:r>
            <a:r>
              <a:rPr lang="en-GB" sz="1000" dirty="0" err="1"/>
              <a:t>Liiv</a:t>
            </a:r>
            <a:endParaRPr lang="en-GB" sz="1000" dirty="0"/>
          </a:p>
          <a:p>
            <a:endParaRPr lang="en-GB" sz="1000" dirty="0"/>
          </a:p>
        </p:txBody>
      </p:sp>
      <p:sp>
        <p:nvSpPr>
          <p:cNvPr id="8" name="Rectangle 7"/>
          <p:cNvSpPr/>
          <p:nvPr/>
        </p:nvSpPr>
        <p:spPr>
          <a:xfrm>
            <a:off x="8015068" y="2660732"/>
            <a:ext cx="993005" cy="1323439"/>
          </a:xfrm>
          <a:prstGeom prst="rect">
            <a:avLst/>
          </a:prstGeom>
          <a:noFill/>
        </p:spPr>
        <p:txBody>
          <a:bodyPr wrap="square" lIns="91440" tIns="45720" rIns="91440" bIns="45720">
            <a:spAutoFit/>
          </a:bodyPr>
          <a:lstStyle/>
          <a:p>
            <a:pPr algn="ctr"/>
            <a:r>
              <a:rPr lang="en-US" sz="8000" b="1" dirty="0" smtClean="0">
                <a:ln w="22225">
                  <a:solidFill>
                    <a:schemeClr val="accent2"/>
                  </a:solidFill>
                  <a:prstDash val="solid"/>
                </a:ln>
                <a:solidFill>
                  <a:schemeClr val="accent2">
                    <a:lumMod val="40000"/>
                    <a:lumOff val="60000"/>
                  </a:schemeClr>
                </a:solidFill>
              </a:rPr>
              <a:t>=</a:t>
            </a:r>
            <a:endParaRPr lang="en-US" sz="8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79679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684" y="331442"/>
            <a:ext cx="2753726" cy="4103914"/>
          </a:xfrm>
          <a:prstGeom prst="rect">
            <a:avLst/>
          </a:prstGeom>
        </p:spPr>
      </p:pic>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778834" y="501423"/>
            <a:ext cx="3217223" cy="3217223"/>
          </a:xfrm>
        </p:spPr>
      </p:pic>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4057" y="3467398"/>
            <a:ext cx="2902000" cy="2176500"/>
          </a:xfrm>
          <a:prstGeom prst="rect">
            <a:avLst/>
          </a:prstGeom>
        </p:spPr>
      </p:pic>
      <p:pic>
        <p:nvPicPr>
          <p:cNvPr id="9"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7440" y="3467398"/>
            <a:ext cx="3148560" cy="3074266"/>
          </a:xfrm>
          <a:prstGeom prst="rect">
            <a:avLst/>
          </a:prstGeom>
        </p:spPr>
      </p:pic>
      <p:sp>
        <p:nvSpPr>
          <p:cNvPr id="10" name="Rectangle 9"/>
          <p:cNvSpPr/>
          <p:nvPr/>
        </p:nvSpPr>
        <p:spPr>
          <a:xfrm>
            <a:off x="9336000" y="6421046"/>
            <a:ext cx="2975743" cy="707886"/>
          </a:xfrm>
          <a:prstGeom prst="rect">
            <a:avLst/>
          </a:prstGeom>
        </p:spPr>
        <p:txBody>
          <a:bodyPr wrap="square">
            <a:spAutoFit/>
          </a:bodyPr>
          <a:lstStyle/>
          <a:p>
            <a:r>
              <a:rPr lang="en-GB" sz="1000" dirty="0"/>
              <a:t>© </a:t>
            </a:r>
            <a:r>
              <a:rPr lang="en-GB" sz="1000" dirty="0" err="1"/>
              <a:t>Aleš</a:t>
            </a:r>
            <a:r>
              <a:rPr lang="en-GB" sz="1000" dirty="0"/>
              <a:t> </a:t>
            </a:r>
            <a:r>
              <a:rPr lang="en-GB" sz="1000" dirty="0" err="1" smtClean="0"/>
              <a:t>Čerin</a:t>
            </a:r>
            <a:r>
              <a:rPr lang="en-GB" sz="1000" dirty="0"/>
              <a:t>; </a:t>
            </a:r>
            <a:r>
              <a:rPr lang="en-GB" sz="1000" dirty="0" err="1" smtClean="0"/>
              <a:t>Kurhan</a:t>
            </a:r>
            <a:r>
              <a:rPr lang="en-GB" sz="1000" dirty="0" smtClean="0"/>
              <a:t>; </a:t>
            </a:r>
            <a:r>
              <a:rPr lang="en-GB" sz="1000" dirty="0"/>
              <a:t>James </a:t>
            </a:r>
            <a:r>
              <a:rPr lang="en-GB" sz="1000" dirty="0" smtClean="0"/>
              <a:t>Lin; </a:t>
            </a:r>
            <a:r>
              <a:rPr lang="en-GB" sz="1000" dirty="0"/>
              <a:t>Invacare</a:t>
            </a:r>
          </a:p>
          <a:p>
            <a:endParaRPr lang="en-GB" sz="1000" dirty="0"/>
          </a:p>
          <a:p>
            <a:endParaRPr lang="en-GB" sz="1000" dirty="0"/>
          </a:p>
          <a:p>
            <a:endParaRPr lang="en-GB" sz="1000" dirty="0"/>
          </a:p>
        </p:txBody>
      </p:sp>
    </p:spTree>
    <p:extLst>
      <p:ext uri="{BB962C8B-B14F-4D97-AF65-F5344CB8AC3E}">
        <p14:creationId xmlns:p14="http://schemas.microsoft.com/office/powerpoint/2010/main" val="2432841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464" y="4007776"/>
            <a:ext cx="2900916" cy="2175687"/>
          </a:xfrm>
          <a:prstGeom prst="rect">
            <a:avLst/>
          </a:prstGeom>
        </p:spPr>
      </p:pic>
      <p:sp>
        <p:nvSpPr>
          <p:cNvPr id="8" name="TextBox 7"/>
          <p:cNvSpPr txBox="1"/>
          <p:nvPr/>
        </p:nvSpPr>
        <p:spPr>
          <a:xfrm>
            <a:off x="8279299" y="2816949"/>
            <a:ext cx="1664208" cy="246221"/>
          </a:xfrm>
          <a:prstGeom prst="rect">
            <a:avLst/>
          </a:prstGeom>
          <a:noFill/>
        </p:spPr>
        <p:txBody>
          <a:bodyPr wrap="square" rtlCol="0">
            <a:spAutoFit/>
          </a:bodyPr>
          <a:lstStyle/>
          <a:p>
            <a:r>
              <a:rPr lang="en-GB" sz="1000" dirty="0" smtClean="0"/>
              <a:t>©</a:t>
            </a:r>
            <a:endParaRPr lang="en-GB" sz="1000" dirty="0"/>
          </a:p>
        </p:txBody>
      </p:sp>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753" y="3629784"/>
            <a:ext cx="3568983" cy="2595624"/>
          </a:xfrm>
          <a:prstGeom prst="rect">
            <a:avLst/>
          </a:prstGeom>
        </p:spPr>
      </p:pic>
      <p:sp>
        <p:nvSpPr>
          <p:cNvPr id="11" name="TextBox 10"/>
          <p:cNvSpPr txBox="1"/>
          <p:nvPr/>
        </p:nvSpPr>
        <p:spPr>
          <a:xfrm>
            <a:off x="9568542" y="6444342"/>
            <a:ext cx="2775857" cy="246221"/>
          </a:xfrm>
          <a:prstGeom prst="rect">
            <a:avLst/>
          </a:prstGeom>
          <a:noFill/>
        </p:spPr>
        <p:txBody>
          <a:bodyPr wrap="square" rtlCol="0">
            <a:spAutoFit/>
          </a:bodyPr>
          <a:lstStyle/>
          <a:p>
            <a:r>
              <a:rPr lang="en-GB" sz="1000" dirty="0" smtClean="0"/>
              <a:t>© </a:t>
            </a:r>
            <a:r>
              <a:rPr lang="en-GB" sz="1000" dirty="0" smtClean="0"/>
              <a:t>UEA; </a:t>
            </a:r>
            <a:r>
              <a:rPr lang="en-GB" sz="1000" dirty="0" smtClean="0"/>
              <a:t>Kevin </a:t>
            </a:r>
            <a:r>
              <a:rPr lang="en-GB" sz="1000" dirty="0"/>
              <a:t>Jamieson </a:t>
            </a:r>
            <a:r>
              <a:rPr lang="en-GB" sz="1000" dirty="0" smtClean="0"/>
              <a:t>; Gabriel </a:t>
            </a:r>
            <a:r>
              <a:rPr lang="en-GB" sz="1000" dirty="0" smtClean="0"/>
              <a:t>Doyle</a:t>
            </a:r>
            <a:endParaRPr lang="en-GB" sz="1000" dirty="0"/>
          </a:p>
        </p:txBody>
      </p:sp>
      <p:pic>
        <p:nvPicPr>
          <p:cNvPr id="12" name="Picture 11" descr="C:\Users\gcg08wcu\AppData\Local\Microsoft\Windows\INetCache\Content.Outlook\R9JAWMU1\Changing Places Image 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8736" y="901122"/>
            <a:ext cx="6718033" cy="2867953"/>
          </a:xfrm>
          <a:prstGeom prst="rect">
            <a:avLst/>
          </a:prstGeom>
          <a:noFill/>
          <a:ln>
            <a:noFill/>
          </a:ln>
        </p:spPr>
      </p:pic>
      <p:sp>
        <p:nvSpPr>
          <p:cNvPr id="13" name="Content Placeholder 12"/>
          <p:cNvSpPr>
            <a:spLocks noGrp="1"/>
          </p:cNvSpPr>
          <p:nvPr>
            <p:ph idx="1"/>
          </p:nvPr>
        </p:nvSpPr>
        <p:spPr>
          <a:xfrm>
            <a:off x="1103312" y="4789355"/>
            <a:ext cx="3719059" cy="1459044"/>
          </a:xfrm>
        </p:spPr>
        <p:txBody>
          <a:bodyPr/>
          <a:lstStyle/>
          <a:p>
            <a:endParaRPr lang="en-GB" dirty="0"/>
          </a:p>
        </p:txBody>
      </p:sp>
    </p:spTree>
    <p:extLst>
      <p:ext uri="{BB962C8B-B14F-4D97-AF65-F5344CB8AC3E}">
        <p14:creationId xmlns:p14="http://schemas.microsoft.com/office/powerpoint/2010/main" val="2967699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70273" y="3823760"/>
            <a:ext cx="1950720" cy="1463040"/>
          </a:xfrm>
        </p:spPr>
      </p:pic>
      <p:sp>
        <p:nvSpPr>
          <p:cNvPr id="5" name="TextBox 4"/>
          <p:cNvSpPr txBox="1"/>
          <p:nvPr/>
        </p:nvSpPr>
        <p:spPr>
          <a:xfrm>
            <a:off x="8609781" y="6578116"/>
            <a:ext cx="3959763" cy="400110"/>
          </a:xfrm>
          <a:prstGeom prst="rect">
            <a:avLst/>
          </a:prstGeom>
          <a:noFill/>
        </p:spPr>
        <p:txBody>
          <a:bodyPr wrap="square" rtlCol="0">
            <a:spAutoFit/>
          </a:bodyPr>
          <a:lstStyle/>
          <a:p>
            <a:r>
              <a:rPr lang="en-GB" sz="1000" dirty="0" smtClean="0"/>
              <a:t>© James </a:t>
            </a:r>
            <a:r>
              <a:rPr lang="en-GB" sz="1000" dirty="0"/>
              <a:t>Lin; </a:t>
            </a:r>
            <a:r>
              <a:rPr lang="en-GB" sz="1000" dirty="0" smtClean="0"/>
              <a:t>Mike Johnson; </a:t>
            </a:r>
            <a:r>
              <a:rPr lang="en-GB" sz="1000" dirty="0" err="1"/>
              <a:t>Gözde</a:t>
            </a:r>
            <a:r>
              <a:rPr lang="en-GB" sz="1000" dirty="0"/>
              <a:t> </a:t>
            </a:r>
            <a:r>
              <a:rPr lang="en-GB" sz="1000" dirty="0" err="1" smtClean="0"/>
              <a:t>Otman</a:t>
            </a:r>
            <a:r>
              <a:rPr lang="en-GB" sz="1000" dirty="0" smtClean="0"/>
              <a:t>; Bob Smith</a:t>
            </a:r>
            <a:endParaRPr lang="en-GB" sz="1000" dirty="0"/>
          </a:p>
          <a:p>
            <a:endParaRPr lang="en-GB" sz="1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687" y="1485537"/>
            <a:ext cx="3517292" cy="1965557"/>
          </a:xfrm>
          <a:prstGeom prst="rect">
            <a:avLst/>
          </a:prstGeom>
        </p:spPr>
      </p:pic>
      <p:sp>
        <p:nvSpPr>
          <p:cNvPr id="8" name="Rectangle 1"/>
          <p:cNvSpPr>
            <a:spLocks noChangeArrowheads="1"/>
          </p:cNvSpPr>
          <p:nvPr/>
        </p:nvSpPr>
        <p:spPr bwMode="auto">
          <a:xfrm>
            <a:off x="0" y="-230833"/>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2808" y="3581231"/>
            <a:ext cx="3745553" cy="219223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0273" y="1492040"/>
            <a:ext cx="1947672" cy="2331720"/>
          </a:xfrm>
          <a:prstGeom prst="rect">
            <a:avLst/>
          </a:prstGeom>
        </p:spPr>
      </p:pic>
      <p:sp>
        <p:nvSpPr>
          <p:cNvPr id="17" name="Rectangle 16"/>
          <p:cNvSpPr/>
          <p:nvPr/>
        </p:nvSpPr>
        <p:spPr>
          <a:xfrm>
            <a:off x="8136173" y="5654786"/>
            <a:ext cx="38988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BRAIN FOG</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3" name="Rectangle 2"/>
          <p:cNvSpPr/>
          <p:nvPr/>
        </p:nvSpPr>
        <p:spPr>
          <a:xfrm>
            <a:off x="8809007" y="2717240"/>
            <a:ext cx="290015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FATIGUE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5867225" y="3240830"/>
            <a:ext cx="1792478"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PAIN</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58605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47237" y="201821"/>
            <a:ext cx="4403804" cy="330285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7259" y="2267767"/>
            <a:ext cx="2965373" cy="3953830"/>
          </a:xfrm>
          <a:prstGeom prst="rect">
            <a:avLst/>
          </a:prstGeom>
        </p:spPr>
      </p:pic>
      <p:sp>
        <p:nvSpPr>
          <p:cNvPr id="7" name="TextBox 6"/>
          <p:cNvSpPr txBox="1"/>
          <p:nvPr/>
        </p:nvSpPr>
        <p:spPr>
          <a:xfrm>
            <a:off x="9927241" y="6513005"/>
            <a:ext cx="2340959" cy="246221"/>
          </a:xfrm>
          <a:prstGeom prst="rect">
            <a:avLst/>
          </a:prstGeom>
          <a:noFill/>
        </p:spPr>
        <p:txBody>
          <a:bodyPr wrap="square" rtlCol="0">
            <a:spAutoFit/>
          </a:bodyPr>
          <a:lstStyle/>
          <a:p>
            <a:r>
              <a:rPr lang="en-GB" sz="1000" dirty="0" smtClean="0"/>
              <a:t>© </a:t>
            </a:r>
            <a:r>
              <a:rPr lang="en-GB" sz="1000" dirty="0">
                <a:latin typeface="Arial" panose="020B0604020202020204" pitchFamily="34" charset="0"/>
                <a:cs typeface="Arial" panose="020B0604020202020204" pitchFamily="34" charset="0"/>
              </a:rPr>
              <a:t>Patrick </a:t>
            </a:r>
            <a:r>
              <a:rPr lang="en-GB" sz="1000" dirty="0" err="1" smtClean="0">
                <a:latin typeface="Arial" panose="020B0604020202020204" pitchFamily="34" charset="0"/>
                <a:cs typeface="Arial" panose="020B0604020202020204" pitchFamily="34" charset="0"/>
              </a:rPr>
              <a:t>Öxler</a:t>
            </a:r>
            <a:r>
              <a:rPr lang="en-GB" sz="1000" dirty="0" smtClean="0"/>
              <a:t>; carl </a:t>
            </a:r>
            <a:r>
              <a:rPr lang="en-GB" sz="1000" dirty="0" err="1" smtClean="0"/>
              <a:t>dwyer</a:t>
            </a:r>
            <a:endParaRPr lang="en-GB" sz="1000" dirty="0"/>
          </a:p>
        </p:txBody>
      </p:sp>
    </p:spTree>
    <p:extLst>
      <p:ext uri="{BB962C8B-B14F-4D97-AF65-F5344CB8AC3E}">
        <p14:creationId xmlns:p14="http://schemas.microsoft.com/office/powerpoint/2010/main" val="1859692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its not that common…</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09293" y="1449955"/>
            <a:ext cx="3582505" cy="4776673"/>
          </a:xfrm>
        </p:spPr>
      </p:pic>
      <p:sp>
        <p:nvSpPr>
          <p:cNvPr id="5" name="TextBox 4"/>
          <p:cNvSpPr txBox="1"/>
          <p:nvPr/>
        </p:nvSpPr>
        <p:spPr>
          <a:xfrm>
            <a:off x="10798629" y="6490300"/>
            <a:ext cx="1393372" cy="246221"/>
          </a:xfrm>
          <a:prstGeom prst="rect">
            <a:avLst/>
          </a:prstGeom>
          <a:noFill/>
        </p:spPr>
        <p:txBody>
          <a:bodyPr wrap="square" rtlCol="0">
            <a:spAutoFit/>
          </a:bodyPr>
          <a:lstStyle/>
          <a:p>
            <a:r>
              <a:rPr lang="en-GB" sz="1000" dirty="0" smtClean="0"/>
              <a:t>© Roma Flowers</a:t>
            </a:r>
            <a:endParaRPr lang="en-GB" sz="1000" dirty="0"/>
          </a:p>
        </p:txBody>
      </p:sp>
    </p:spTree>
    <p:extLst>
      <p:ext uri="{BB962C8B-B14F-4D97-AF65-F5344CB8AC3E}">
        <p14:creationId xmlns:p14="http://schemas.microsoft.com/office/powerpoint/2010/main" val="1801578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Watch your language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90460" y="1342169"/>
            <a:ext cx="3774402" cy="4579659"/>
          </a:xfrm>
        </p:spPr>
      </p:pic>
      <p:sp>
        <p:nvSpPr>
          <p:cNvPr id="5" name="TextBox 4"/>
          <p:cNvSpPr txBox="1"/>
          <p:nvPr/>
        </p:nvSpPr>
        <p:spPr>
          <a:xfrm>
            <a:off x="10625546" y="6191794"/>
            <a:ext cx="1435608" cy="246221"/>
          </a:xfrm>
          <a:prstGeom prst="rect">
            <a:avLst/>
          </a:prstGeom>
          <a:noFill/>
        </p:spPr>
        <p:txBody>
          <a:bodyPr wrap="square" rtlCol="0">
            <a:spAutoFit/>
          </a:bodyPr>
          <a:lstStyle/>
          <a:p>
            <a:r>
              <a:rPr lang="en-GB" sz="1000" dirty="0" smtClean="0"/>
              <a:t>© </a:t>
            </a:r>
            <a:r>
              <a:rPr lang="en-GB" sz="1000" dirty="0" err="1" smtClean="0"/>
              <a:t>typexnick</a:t>
            </a:r>
            <a:endParaRPr lang="en-GB" sz="1000" dirty="0"/>
          </a:p>
        </p:txBody>
      </p:sp>
    </p:spTree>
    <p:extLst>
      <p:ext uri="{BB962C8B-B14F-4D97-AF65-F5344CB8AC3E}">
        <p14:creationId xmlns:p14="http://schemas.microsoft.com/office/powerpoint/2010/main" val="257573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complex – please ask</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28823" y="1660752"/>
            <a:ext cx="3444021" cy="4195762"/>
          </a:xfrm>
        </p:spPr>
      </p:pic>
      <p:sp>
        <p:nvSpPr>
          <p:cNvPr id="5" name="TextBox 4"/>
          <p:cNvSpPr txBox="1"/>
          <p:nvPr/>
        </p:nvSpPr>
        <p:spPr>
          <a:xfrm flipH="1">
            <a:off x="10637519" y="6379029"/>
            <a:ext cx="2055224" cy="246221"/>
          </a:xfrm>
          <a:prstGeom prst="rect">
            <a:avLst/>
          </a:prstGeom>
          <a:noFill/>
        </p:spPr>
        <p:txBody>
          <a:bodyPr wrap="square" rtlCol="0">
            <a:spAutoFit/>
          </a:bodyPr>
          <a:lstStyle/>
          <a:p>
            <a:r>
              <a:rPr lang="en-GB" sz="1000" dirty="0" smtClean="0"/>
              <a:t>© </a:t>
            </a:r>
            <a:r>
              <a:rPr lang="en-GB" sz="1000" dirty="0" err="1" smtClean="0"/>
              <a:t>Bensik</a:t>
            </a:r>
            <a:r>
              <a:rPr lang="en-GB" sz="1000" dirty="0" smtClean="0"/>
              <a:t> </a:t>
            </a:r>
            <a:r>
              <a:rPr lang="en-GB" sz="1000" dirty="0" err="1" smtClean="0"/>
              <a:t>Imeri</a:t>
            </a:r>
            <a:endParaRPr lang="en-GB" sz="1000" dirty="0"/>
          </a:p>
        </p:txBody>
      </p:sp>
    </p:spTree>
    <p:extLst>
      <p:ext uri="{BB962C8B-B14F-4D97-AF65-F5344CB8AC3E}">
        <p14:creationId xmlns:p14="http://schemas.microsoft.com/office/powerpoint/2010/main" val="939287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4183</TotalTime>
  <Words>1024</Words>
  <Application>Microsoft Office PowerPoint</Application>
  <PresentationFormat>Widescreen</PresentationFormat>
  <Paragraphs>50</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YOUR ATTITUDE SUCKS</vt:lpstr>
      <vt:lpstr>First thoughts </vt:lpstr>
      <vt:lpstr>PowerPoint Presentation</vt:lpstr>
      <vt:lpstr>PowerPoint Presentation</vt:lpstr>
      <vt:lpstr>PowerPoint Presentation</vt:lpstr>
      <vt:lpstr>PowerPoint Presentation</vt:lpstr>
      <vt:lpstr>But its not that common…</vt:lpstr>
      <vt:lpstr>Watch your language</vt:lpstr>
      <vt:lpstr>Its complex – please ask</vt:lpstr>
      <vt:lpstr>Dr Katherine Deane Senior Lecturer and Access Ambassador School of Health Sciences k.deane@uea.ac.uk</vt:lpstr>
      <vt:lpstr>Useful Links</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ATTITUDE SUCKS</dc:title>
  <dc:creator>Katherine Deane (HSC)</dc:creator>
  <cp:lastModifiedBy>Katherine Deane (HSC - Staff)</cp:lastModifiedBy>
  <cp:revision>44</cp:revision>
  <cp:lastPrinted>2017-09-21T09:59:38Z</cp:lastPrinted>
  <dcterms:created xsi:type="dcterms:W3CDTF">2017-09-14T15:22:19Z</dcterms:created>
  <dcterms:modified xsi:type="dcterms:W3CDTF">2020-05-13T11:53:07Z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1226931566</vt:i4>
  </property>
  <property fmtid="{D5CDD505-2E9C-101B-9397-08002B2CF9AE}" pid="3" name="_NewReviewCycle">
    <vt:lpwstr/>
  </property>
  <property fmtid="{D5CDD505-2E9C-101B-9397-08002B2CF9AE}" pid="4" name="_EmailSubject">
    <vt:lpwstr>Accessibility website</vt:lpwstr>
  </property>
  <property fmtid="{D5CDD505-2E9C-101B-9397-08002B2CF9AE}" pid="5" name="_AuthorEmail">
    <vt:lpwstr>K.Deane@uea.ac.uk</vt:lpwstr>
  </property>
  <property fmtid="{D5CDD505-2E9C-101B-9397-08002B2CF9AE}" pid="6" name="_AuthorEmailDisplayName">
    <vt:lpwstr>Katherine Deane (HSC - Staff)</vt:lpwstr>
  </property>
  <property fmtid="{D5CDD505-2E9C-101B-9397-08002B2CF9AE}" pid="7" name="_PreviousAdHocReviewCycleID">
    <vt:i4>1496344222</vt:i4>
  </property>
</Properties>
</file>