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
  </p:notesMasterIdLst>
  <p:sldIdLst>
    <p:sldId id="256" r:id="rId2"/>
    <p:sldId id="258" r:id="rId3"/>
    <p:sldId id="259" r:id="rId4"/>
    <p:sldId id="263" r:id="rId5"/>
    <p:sldId id="261" r:id="rId6"/>
    <p:sldId id="264" r:id="rId7"/>
    <p:sldId id="265" r:id="rId8"/>
    <p:sldId id="257"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D67A2-E091-4C37-A699-57CF955C6725}"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F6786-EDA5-44B7-8E60-7C0C64504303}" type="slidenum">
              <a:rPr lang="en-GB" smtClean="0"/>
              <a:t>‹#›</a:t>
            </a:fld>
            <a:endParaRPr lang="en-GB"/>
          </a:p>
        </p:txBody>
      </p:sp>
    </p:spTree>
    <p:extLst>
      <p:ext uri="{BB962C8B-B14F-4D97-AF65-F5344CB8AC3E}">
        <p14:creationId xmlns:p14="http://schemas.microsoft.com/office/powerpoint/2010/main" val="98369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quick answer being – consult, consult and consult some more. This is going to be about ensuring the accessibility of your venue for disabled people – but honestly – you need to do this for all of the visitor groups you want to encourage to visit your venue</a:t>
            </a:r>
            <a:r>
              <a:rPr lang="en-GB" baseline="0" dirty="0" smtClean="0"/>
              <a:t>. I speak as a disabled healthcare researcher with expertise in how to consult participants in clinical trials to ensure relevancy and practicality. I can assure you the principles I have identified that allow me to do this well are identical for making your venue as accessible as possible</a:t>
            </a:r>
            <a:endParaRPr lang="en-GB" baseline="0" dirty="0" smtClean="0"/>
          </a:p>
          <a:p>
            <a:r>
              <a:rPr lang="en-GB" sz="1200" kern="1200" dirty="0" smtClean="0">
                <a:solidFill>
                  <a:schemeClr val="tx1"/>
                </a:solidFill>
                <a:effectLst/>
                <a:latin typeface="+mn-lt"/>
                <a:ea typeface="+mn-ea"/>
                <a:cs typeface="+mn-cs"/>
              </a:rPr>
              <a:t>Key principles:</a:t>
            </a:r>
          </a:p>
          <a:p>
            <a:pPr lvl="0"/>
            <a:r>
              <a:rPr lang="en-GB" sz="1200" kern="1200" dirty="0" smtClean="0">
                <a:solidFill>
                  <a:schemeClr val="tx1"/>
                </a:solidFill>
                <a:effectLst/>
                <a:latin typeface="+mn-lt"/>
                <a:ea typeface="+mn-ea"/>
                <a:cs typeface="+mn-cs"/>
              </a:rPr>
              <a:t>Time is precious</a:t>
            </a:r>
          </a:p>
          <a:p>
            <a:pPr lvl="0"/>
            <a:r>
              <a:rPr lang="en-GB" sz="1200" kern="1200" dirty="0" smtClean="0">
                <a:solidFill>
                  <a:schemeClr val="tx1"/>
                </a:solidFill>
                <a:effectLst/>
                <a:latin typeface="+mn-lt"/>
                <a:ea typeface="+mn-ea"/>
                <a:cs typeface="+mn-cs"/>
              </a:rPr>
              <a:t>Respect your visitor’s knowledge</a:t>
            </a:r>
          </a:p>
          <a:p>
            <a:pPr lvl="0"/>
            <a:r>
              <a:rPr lang="en-GB" sz="1200" kern="1200" dirty="0" smtClean="0">
                <a:solidFill>
                  <a:schemeClr val="tx1"/>
                </a:solidFill>
                <a:effectLst/>
                <a:latin typeface="+mn-lt"/>
                <a:ea typeface="+mn-ea"/>
                <a:cs typeface="+mn-cs"/>
              </a:rPr>
              <a:t>Respect your knowledge</a:t>
            </a:r>
          </a:p>
          <a:p>
            <a:pPr lvl="0"/>
            <a:r>
              <a:rPr lang="en-GB" sz="1200" kern="1200" dirty="0" smtClean="0">
                <a:solidFill>
                  <a:schemeClr val="tx1"/>
                </a:solidFill>
                <a:effectLst/>
                <a:latin typeface="+mn-lt"/>
                <a:ea typeface="+mn-ea"/>
                <a:cs typeface="+mn-cs"/>
              </a:rPr>
              <a:t>Value must be paid for</a:t>
            </a:r>
          </a:p>
          <a:p>
            <a:pPr lvl="0"/>
            <a:r>
              <a:rPr lang="en-GB" sz="1200" kern="1200" dirty="0" smtClean="0">
                <a:solidFill>
                  <a:schemeClr val="tx1"/>
                </a:solidFill>
                <a:effectLst/>
                <a:latin typeface="+mn-lt"/>
                <a:ea typeface="+mn-ea"/>
                <a:cs typeface="+mn-cs"/>
              </a:rPr>
              <a:t>Don’t forget the team</a:t>
            </a:r>
          </a:p>
          <a:p>
            <a:pPr lvl="0"/>
            <a:r>
              <a:rPr lang="en-GB" sz="1200" kern="1200" dirty="0" smtClean="0">
                <a:solidFill>
                  <a:schemeClr val="tx1"/>
                </a:solidFill>
                <a:effectLst/>
                <a:latin typeface="+mn-lt"/>
                <a:ea typeface="+mn-ea"/>
                <a:cs typeface="+mn-cs"/>
              </a:rPr>
              <a:t>Sometimes you need to make an apology</a:t>
            </a:r>
          </a:p>
          <a:p>
            <a:pPr lvl="0"/>
            <a:r>
              <a:rPr lang="en-GB" sz="1200" kern="1200" dirty="0" smtClean="0">
                <a:solidFill>
                  <a:schemeClr val="tx1"/>
                </a:solidFill>
                <a:effectLst/>
                <a:latin typeface="+mn-lt"/>
                <a:ea typeface="+mn-ea"/>
                <a:cs typeface="+mn-cs"/>
              </a:rPr>
              <a:t>Tea is essential</a:t>
            </a: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1</a:t>
            </a:fld>
            <a:endParaRPr lang="en-GB"/>
          </a:p>
        </p:txBody>
      </p:sp>
    </p:spTree>
    <p:extLst>
      <p:ext uri="{BB962C8B-B14F-4D97-AF65-F5344CB8AC3E}">
        <p14:creationId xmlns:p14="http://schemas.microsoft.com/office/powerpoint/2010/main" val="389718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Important to understand that fatigue and mild cognitive impairment (brain fog) are very common with illness and disability. So respect that any meetings or work you ask your visitor adviser to do will be high load for them - design interactions to accommodate this. E.g. paperwork well in advance, short meetings, optimise meeting time of day, simple meeting structures. Remember that travelling is tiring – and can be complex to organise (if accessibility is an issue) and costly. </a:t>
            </a: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2</a:t>
            </a:fld>
            <a:endParaRPr lang="en-GB"/>
          </a:p>
        </p:txBody>
      </p:sp>
    </p:spTree>
    <p:extLst>
      <p:ext uri="{BB962C8B-B14F-4D97-AF65-F5344CB8AC3E}">
        <p14:creationId xmlns:p14="http://schemas.microsoft.com/office/powerpoint/2010/main" val="412400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Important to genuinely respect the lived experience of your visitor advisers. They will know their condition(s) and context better than anyone else. Hopefully they will also be aware of other people with their condition’s experiences too. They will know how they have interacted with your displays,</a:t>
            </a:r>
            <a:r>
              <a:rPr lang="en-GB" sz="1200" kern="1200" baseline="0" dirty="0" smtClean="0">
                <a:solidFill>
                  <a:schemeClr val="tx1"/>
                </a:solidFill>
                <a:effectLst/>
                <a:latin typeface="+mn-lt"/>
                <a:ea typeface="+mn-ea"/>
                <a:cs typeface="+mn-cs"/>
              </a:rPr>
              <a:t> lectures, workshops. </a:t>
            </a:r>
            <a:r>
              <a:rPr lang="en-GB" sz="1200" kern="1200" baseline="0" dirty="0" smtClean="0">
                <a:solidFill>
                  <a:schemeClr val="tx1"/>
                </a:solidFill>
                <a:effectLst/>
                <a:latin typeface="+mn-lt"/>
                <a:ea typeface="+mn-ea"/>
                <a:cs typeface="+mn-cs"/>
              </a:rPr>
              <a:t>But take care </a:t>
            </a:r>
            <a:r>
              <a:rPr lang="en-GB" sz="1200" kern="1200" baseline="0" dirty="0" smtClean="0">
                <a:solidFill>
                  <a:schemeClr val="tx1"/>
                </a:solidFill>
                <a:effectLst/>
                <a:latin typeface="+mn-lt"/>
                <a:ea typeface="+mn-ea"/>
                <a:cs typeface="+mn-cs"/>
              </a:rPr>
              <a:t>with </a:t>
            </a:r>
            <a:r>
              <a:rPr lang="en-GB" sz="1200" kern="1200" baseline="0" dirty="0" smtClean="0">
                <a:solidFill>
                  <a:schemeClr val="tx1"/>
                </a:solidFill>
                <a:effectLst/>
                <a:latin typeface="+mn-lt"/>
                <a:ea typeface="+mn-ea"/>
                <a:cs typeface="+mn-cs"/>
              </a:rPr>
              <a:t>extrapolating personal expertise – it may not represent everyone – even if they have the same condition. Consulting a wide range of visitor advisers is recommended.</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3</a:t>
            </a:fld>
            <a:endParaRPr lang="en-GB"/>
          </a:p>
        </p:txBody>
      </p:sp>
    </p:spTree>
    <p:extLst>
      <p:ext uri="{BB962C8B-B14F-4D97-AF65-F5344CB8AC3E}">
        <p14:creationId xmlns:p14="http://schemas.microsoft.com/office/powerpoint/2010/main" val="252491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You’ve usually worked in museums and science centres for many years. Remember that. Don’t expect your lay advisers to understand the process of curating</a:t>
            </a:r>
            <a:r>
              <a:rPr lang="en-GB" sz="1200" kern="1200" baseline="0" dirty="0" smtClean="0">
                <a:solidFill>
                  <a:schemeClr val="tx1"/>
                </a:solidFill>
                <a:effectLst/>
                <a:latin typeface="+mn-lt"/>
                <a:ea typeface="+mn-ea"/>
                <a:cs typeface="+mn-cs"/>
              </a:rPr>
              <a:t> a display</a:t>
            </a:r>
            <a:r>
              <a:rPr lang="en-GB" sz="1200" kern="1200" dirty="0" smtClean="0">
                <a:solidFill>
                  <a:schemeClr val="tx1"/>
                </a:solidFill>
                <a:effectLst/>
                <a:latin typeface="+mn-lt"/>
                <a:ea typeface="+mn-ea"/>
                <a:cs typeface="+mn-cs"/>
              </a:rPr>
              <a:t>, the terminology, the abbreviations, the regulations, etc. Give them time and appropriate training to help them understand what they need to about your</a:t>
            </a:r>
            <a:r>
              <a:rPr lang="en-GB" sz="1200" kern="1200" baseline="0" dirty="0" smtClean="0">
                <a:solidFill>
                  <a:schemeClr val="tx1"/>
                </a:solidFill>
                <a:effectLst/>
                <a:latin typeface="+mn-lt"/>
                <a:ea typeface="+mn-ea"/>
                <a:cs typeface="+mn-cs"/>
              </a:rPr>
              <a:t> venue and the aims of your </a:t>
            </a:r>
            <a:r>
              <a:rPr lang="en-GB" sz="1200" kern="1200" baseline="0" dirty="0" smtClean="0">
                <a:solidFill>
                  <a:schemeClr val="tx1"/>
                </a:solidFill>
                <a:effectLst/>
                <a:latin typeface="+mn-lt"/>
                <a:ea typeface="+mn-ea"/>
                <a:cs typeface="+mn-cs"/>
              </a:rPr>
              <a:t>display or event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 they can then apply their expertise to the problem.</a:t>
            </a: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4</a:t>
            </a:fld>
            <a:endParaRPr lang="en-GB"/>
          </a:p>
        </p:txBody>
      </p:sp>
    </p:spTree>
    <p:extLst>
      <p:ext uri="{BB962C8B-B14F-4D97-AF65-F5344CB8AC3E}">
        <p14:creationId xmlns:p14="http://schemas.microsoft.com/office/powerpoint/2010/main" val="276167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your visitor advisers say is valuable. Always pay expenses. Where possible pay their expenses in advance. Pay them for their time. This is becoming a substantial issue in disability fields – if what we say is valuable then we should be paid for sharing our expertise – just like you would any other external expert. And pay for the real time spent on your project – not what you think they would spend on it.</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5</a:t>
            </a:fld>
            <a:endParaRPr lang="en-GB"/>
          </a:p>
        </p:txBody>
      </p:sp>
    </p:spTree>
    <p:extLst>
      <p:ext uri="{BB962C8B-B14F-4D97-AF65-F5344CB8AC3E}">
        <p14:creationId xmlns:p14="http://schemas.microsoft.com/office/powerpoint/2010/main" val="20296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People don’t live and work in isolation. Remember they may be supported by family members, friends, carers, teachers – they need their expenses met, and they could easily have expertise that is relevant. Also your</a:t>
            </a:r>
            <a:r>
              <a:rPr lang="en-GB" sz="1200" kern="1200" baseline="0" dirty="0" smtClean="0">
                <a:solidFill>
                  <a:schemeClr val="tx1"/>
                </a:solidFill>
                <a:effectLst/>
                <a:latin typeface="+mn-lt"/>
                <a:ea typeface="+mn-ea"/>
                <a:cs typeface="+mn-cs"/>
              </a:rPr>
              <a:t> disabled visitors will have other responsibilities – they may work, volunteer, may look after another family member</a:t>
            </a:r>
            <a:r>
              <a:rPr lang="en-GB" sz="1200" kern="1200" dirty="0" smtClean="0">
                <a:solidFill>
                  <a:schemeClr val="tx1"/>
                </a:solidFill>
                <a:effectLst/>
                <a:latin typeface="+mn-lt"/>
                <a:ea typeface="+mn-ea"/>
                <a:cs typeface="+mn-cs"/>
              </a:rPr>
              <a:t>. So don’t assume they are not needed by others, or that they have lots of spare time.</a:t>
            </a: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6</a:t>
            </a:fld>
            <a:endParaRPr lang="en-GB"/>
          </a:p>
        </p:txBody>
      </p:sp>
    </p:spTree>
    <p:extLst>
      <p:ext uri="{BB962C8B-B14F-4D97-AF65-F5344CB8AC3E}">
        <p14:creationId xmlns:p14="http://schemas.microsoft.com/office/powerpoint/2010/main" val="242804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Disabled</a:t>
            </a:r>
            <a:r>
              <a:rPr lang="en-GB" sz="1200" kern="1200" baseline="0" dirty="0" smtClean="0">
                <a:solidFill>
                  <a:schemeClr val="tx1"/>
                </a:solidFill>
                <a:effectLst/>
                <a:latin typeface="+mn-lt"/>
                <a:ea typeface="+mn-ea"/>
                <a:cs typeface="+mn-cs"/>
              </a:rPr>
              <a:t> people</a:t>
            </a:r>
            <a:r>
              <a:rPr lang="en-GB" sz="1200" kern="1200" dirty="0" smtClean="0">
                <a:solidFill>
                  <a:schemeClr val="tx1"/>
                </a:solidFill>
                <a:effectLst/>
                <a:latin typeface="+mn-lt"/>
                <a:ea typeface="+mn-ea"/>
                <a:cs typeface="+mn-cs"/>
              </a:rPr>
              <a:t> are sometimes treated badly by systems, people or just circumstances. Its not uncommon that they need their story to be heard before they can step back and give a more dispassionate perspective on your venue’s accessibility. Do them the courtesy of listening, and if they were wronged apologise. You weren’t responsible for the wrong but it can help people move on if their insult is acknowledged</a:t>
            </a:r>
            <a:r>
              <a:rPr lang="en-GB" sz="1200" kern="1200" dirty="0" smtClean="0">
                <a:solidFill>
                  <a:schemeClr val="tx1"/>
                </a:solidFill>
                <a:effectLst/>
                <a:latin typeface="+mn-lt"/>
                <a:ea typeface="+mn-ea"/>
                <a:cs typeface="+mn-cs"/>
              </a:rPr>
              <a:t>. So even if the insult</a:t>
            </a:r>
            <a:r>
              <a:rPr lang="en-GB" sz="1200" kern="1200" baseline="0" dirty="0" smtClean="0">
                <a:solidFill>
                  <a:schemeClr val="tx1"/>
                </a:solidFill>
                <a:effectLst/>
                <a:latin typeface="+mn-lt"/>
                <a:ea typeface="+mn-ea"/>
                <a:cs typeface="+mn-cs"/>
              </a:rPr>
              <a:t> was done by another venue, a member of the public, hell even the bus driver on the journey in – just apologise.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7</a:t>
            </a:fld>
            <a:endParaRPr lang="en-GB"/>
          </a:p>
        </p:txBody>
      </p:sp>
    </p:spTree>
    <p:extLst>
      <p:ext uri="{BB962C8B-B14F-4D97-AF65-F5344CB8AC3E}">
        <p14:creationId xmlns:p14="http://schemas.microsoft.com/office/powerpoint/2010/main" val="175066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Never underestimate the importance of hospitality. Tea and cakes are a small cost but provide great benefit.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8</a:t>
            </a:fld>
            <a:endParaRPr lang="en-GB"/>
          </a:p>
        </p:txBody>
      </p:sp>
    </p:spTree>
    <p:extLst>
      <p:ext uri="{BB962C8B-B14F-4D97-AF65-F5344CB8AC3E}">
        <p14:creationId xmlns:p14="http://schemas.microsoft.com/office/powerpoint/2010/main" val="405162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here are my contact details. Feel free to contact me for further information on how to do consultations well. </a:t>
            </a:r>
            <a:r>
              <a:rPr lang="en-GB" sz="1200" kern="1200" dirty="0" smtClean="0">
                <a:solidFill>
                  <a:schemeClr val="tx1"/>
                </a:solidFill>
                <a:effectLst/>
                <a:latin typeface="+mn-lt"/>
                <a:ea typeface="+mn-ea"/>
                <a:cs typeface="+mn-cs"/>
              </a:rPr>
              <a:t>Thanks to Winchester Science Centre and Planetarium for asking me to create this talk. </a:t>
            </a:r>
            <a:r>
              <a:rPr lang="en-GB" baseline="0" dirty="0" smtClean="0"/>
              <a:t> Thank you for watching.</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9</a:t>
            </a:fld>
            <a:endParaRPr lang="en-GB"/>
          </a:p>
        </p:txBody>
      </p:sp>
    </p:spTree>
    <p:extLst>
      <p:ext uri="{BB962C8B-B14F-4D97-AF65-F5344CB8AC3E}">
        <p14:creationId xmlns:p14="http://schemas.microsoft.com/office/powerpoint/2010/main" val="85446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219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786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11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42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732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640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675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35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008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62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894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04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707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517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133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682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77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5524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810" y="616295"/>
            <a:ext cx="8424390" cy="1825096"/>
          </a:xfrm>
        </p:spPr>
        <p:txBody>
          <a:bodyPr/>
          <a:lstStyle/>
          <a:p>
            <a:r>
              <a:rPr lang="en-GB" dirty="0" smtClean="0"/>
              <a:t>How to screw up</a:t>
            </a:r>
            <a:endParaRPr lang="en-GB" dirty="0"/>
          </a:p>
        </p:txBody>
      </p:sp>
      <p:sp>
        <p:nvSpPr>
          <p:cNvPr id="3" name="Subtitle 2"/>
          <p:cNvSpPr>
            <a:spLocks noGrp="1"/>
          </p:cNvSpPr>
          <p:nvPr>
            <p:ph type="subTitle" idx="1"/>
          </p:nvPr>
        </p:nvSpPr>
        <p:spPr>
          <a:xfrm>
            <a:off x="6197552" y="2441391"/>
            <a:ext cx="5352764" cy="685800"/>
          </a:xfrm>
        </p:spPr>
        <p:txBody>
          <a:bodyPr/>
          <a:lstStyle/>
          <a:p>
            <a:r>
              <a:rPr lang="en-GB" dirty="0" smtClean="0"/>
              <a:t>And some tips on how not to</a:t>
            </a:r>
            <a:endParaRPr lang="en-GB" dirty="0"/>
          </a:p>
        </p:txBody>
      </p:sp>
    </p:spTree>
    <p:extLst>
      <p:ext uri="{BB962C8B-B14F-4D97-AF65-F5344CB8AC3E}">
        <p14:creationId xmlns:p14="http://schemas.microsoft.com/office/powerpoint/2010/main" val="69769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Time is precious</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64629" y="2103755"/>
            <a:ext cx="5334000" cy="4000500"/>
          </a:xfrm>
        </p:spPr>
      </p:pic>
      <p:sp>
        <p:nvSpPr>
          <p:cNvPr id="6" name="Content Placeholder 5"/>
          <p:cNvSpPr>
            <a:spLocks noGrp="1"/>
          </p:cNvSpPr>
          <p:nvPr>
            <p:ph sz="half" idx="2"/>
          </p:nvPr>
        </p:nvSpPr>
        <p:spPr/>
        <p:txBody>
          <a:bodyPr/>
          <a:lstStyle/>
          <a:p>
            <a:endParaRPr lang="en-GB"/>
          </a:p>
        </p:txBody>
      </p:sp>
      <p:sp>
        <p:nvSpPr>
          <p:cNvPr id="5" name="TextBox 4"/>
          <p:cNvSpPr txBox="1"/>
          <p:nvPr/>
        </p:nvSpPr>
        <p:spPr>
          <a:xfrm>
            <a:off x="8704199" y="6354761"/>
            <a:ext cx="2325624" cy="246221"/>
          </a:xfrm>
          <a:prstGeom prst="rect">
            <a:avLst/>
          </a:prstGeom>
          <a:noFill/>
        </p:spPr>
        <p:txBody>
          <a:bodyPr wrap="square" rtlCol="0">
            <a:spAutoFit/>
          </a:bodyPr>
          <a:lstStyle/>
          <a:p>
            <a:r>
              <a:rPr lang="en-GB" sz="1000" dirty="0" smtClean="0"/>
              <a:t>©</a:t>
            </a:r>
            <a:r>
              <a:rPr lang="en-GB" sz="1000" dirty="0" err="1" smtClean="0"/>
              <a:t>ronen</a:t>
            </a:r>
            <a:r>
              <a:rPr lang="en-GB" sz="1000" dirty="0" smtClean="0"/>
              <a:t> </a:t>
            </a:r>
            <a:r>
              <a:rPr lang="en-GB" sz="1000" dirty="0" err="1" smtClean="0"/>
              <a:t>ijansempoi</a:t>
            </a:r>
            <a:endParaRPr lang="en-GB" sz="1000" dirty="0"/>
          </a:p>
        </p:txBody>
      </p:sp>
    </p:spTree>
    <p:extLst>
      <p:ext uri="{BB962C8B-B14F-4D97-AF65-F5344CB8AC3E}">
        <p14:creationId xmlns:p14="http://schemas.microsoft.com/office/powerpoint/2010/main" val="230871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Respect your visitor’s knowledge</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18667" y="1726876"/>
            <a:ext cx="5987532" cy="3737753"/>
          </a:xfrm>
        </p:spPr>
      </p:pic>
      <p:sp>
        <p:nvSpPr>
          <p:cNvPr id="6" name="Content Placeholder 5"/>
          <p:cNvSpPr>
            <a:spLocks noGrp="1"/>
          </p:cNvSpPr>
          <p:nvPr>
            <p:ph sz="half" idx="2"/>
          </p:nvPr>
        </p:nvSpPr>
        <p:spPr>
          <a:xfrm>
            <a:off x="7536580" y="2194559"/>
            <a:ext cx="3969619" cy="4024125"/>
          </a:xfrm>
        </p:spPr>
        <p:txBody>
          <a:bodyPr/>
          <a:lstStyle/>
          <a:p>
            <a:endParaRPr lang="en-GB" dirty="0"/>
          </a:p>
        </p:txBody>
      </p:sp>
      <p:sp>
        <p:nvSpPr>
          <p:cNvPr id="5" name="TextBox 4"/>
          <p:cNvSpPr txBox="1"/>
          <p:nvPr/>
        </p:nvSpPr>
        <p:spPr>
          <a:xfrm>
            <a:off x="9473184" y="6355842"/>
            <a:ext cx="1847088" cy="246221"/>
          </a:xfrm>
          <a:prstGeom prst="rect">
            <a:avLst/>
          </a:prstGeom>
          <a:noFill/>
        </p:spPr>
        <p:txBody>
          <a:bodyPr wrap="square" rtlCol="0">
            <a:spAutoFit/>
          </a:bodyPr>
          <a:lstStyle/>
          <a:p>
            <a:r>
              <a:rPr lang="en-GB" sz="1000" dirty="0" smtClean="0"/>
              <a:t>© Herman </a:t>
            </a:r>
            <a:r>
              <a:rPr lang="en-GB" sz="1000" dirty="0" err="1" smtClean="0"/>
              <a:t>Hooyschuur</a:t>
            </a:r>
            <a:endParaRPr lang="en-GB" sz="1000" dirty="0"/>
          </a:p>
        </p:txBody>
      </p:sp>
    </p:spTree>
    <p:extLst>
      <p:ext uri="{BB962C8B-B14F-4D97-AF65-F5344CB8AC3E}">
        <p14:creationId xmlns:p14="http://schemas.microsoft.com/office/powerpoint/2010/main" val="32004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Respect your knowledge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6123" y="1453957"/>
            <a:ext cx="5883763" cy="4412823"/>
          </a:xfrm>
        </p:spPr>
      </p:pic>
      <p:sp>
        <p:nvSpPr>
          <p:cNvPr id="5" name="TextBox 4"/>
          <p:cNvSpPr txBox="1"/>
          <p:nvPr/>
        </p:nvSpPr>
        <p:spPr>
          <a:xfrm>
            <a:off x="10182062" y="6088148"/>
            <a:ext cx="2779776" cy="246221"/>
          </a:xfrm>
          <a:prstGeom prst="rect">
            <a:avLst/>
          </a:prstGeom>
          <a:noFill/>
        </p:spPr>
        <p:txBody>
          <a:bodyPr wrap="square" rtlCol="0">
            <a:spAutoFit/>
          </a:bodyPr>
          <a:lstStyle/>
          <a:p>
            <a:r>
              <a:rPr lang="en-GB" sz="1000" dirty="0" smtClean="0"/>
              <a:t>© Ann-Kathrin </a:t>
            </a:r>
            <a:r>
              <a:rPr lang="en-GB" sz="1000" dirty="0" err="1" smtClean="0"/>
              <a:t>Rehse</a:t>
            </a:r>
            <a:endParaRPr lang="en-GB" sz="1000" dirty="0"/>
          </a:p>
        </p:txBody>
      </p:sp>
    </p:spTree>
    <p:extLst>
      <p:ext uri="{BB962C8B-B14F-4D97-AF65-F5344CB8AC3E}">
        <p14:creationId xmlns:p14="http://schemas.microsoft.com/office/powerpoint/2010/main" val="100120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must be paid for</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472" y="1853248"/>
            <a:ext cx="6016673" cy="4011115"/>
          </a:xfrm>
        </p:spPr>
      </p:pic>
      <p:sp>
        <p:nvSpPr>
          <p:cNvPr id="5" name="TextBox 4"/>
          <p:cNvSpPr txBox="1"/>
          <p:nvPr/>
        </p:nvSpPr>
        <p:spPr>
          <a:xfrm>
            <a:off x="10358410" y="6150428"/>
            <a:ext cx="2377440" cy="246221"/>
          </a:xfrm>
          <a:prstGeom prst="rect">
            <a:avLst/>
          </a:prstGeom>
          <a:noFill/>
        </p:spPr>
        <p:txBody>
          <a:bodyPr wrap="square" rtlCol="0">
            <a:spAutoFit/>
          </a:bodyPr>
          <a:lstStyle/>
          <a:p>
            <a:r>
              <a:rPr lang="en-GB" sz="1000" dirty="0" smtClean="0"/>
              <a:t>© José A </a:t>
            </a:r>
            <a:r>
              <a:rPr lang="en-GB" sz="1000" dirty="0" err="1" smtClean="0"/>
              <a:t>Warletta</a:t>
            </a:r>
            <a:endParaRPr lang="en-GB" sz="1000" dirty="0"/>
          </a:p>
        </p:txBody>
      </p:sp>
    </p:spTree>
    <p:extLst>
      <p:ext uri="{BB962C8B-B14F-4D97-AF65-F5344CB8AC3E}">
        <p14:creationId xmlns:p14="http://schemas.microsoft.com/office/powerpoint/2010/main" val="224956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forget the team</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4147" y="1551966"/>
            <a:ext cx="6572815" cy="4620234"/>
          </a:xfrm>
        </p:spPr>
      </p:pic>
      <p:sp>
        <p:nvSpPr>
          <p:cNvPr id="5" name="TextBox 4"/>
          <p:cNvSpPr txBox="1"/>
          <p:nvPr/>
        </p:nvSpPr>
        <p:spPr>
          <a:xfrm>
            <a:off x="10050834" y="6419699"/>
            <a:ext cx="795528" cy="246221"/>
          </a:xfrm>
          <a:prstGeom prst="rect">
            <a:avLst/>
          </a:prstGeom>
          <a:noFill/>
        </p:spPr>
        <p:txBody>
          <a:bodyPr wrap="square" rtlCol="0">
            <a:spAutoFit/>
          </a:bodyPr>
          <a:lstStyle/>
          <a:p>
            <a:r>
              <a:rPr lang="en-GB" sz="1000" dirty="0" smtClean="0"/>
              <a:t>© B S K</a:t>
            </a:r>
            <a:endParaRPr lang="en-GB" sz="1000" dirty="0"/>
          </a:p>
        </p:txBody>
      </p:sp>
    </p:spTree>
    <p:extLst>
      <p:ext uri="{BB962C8B-B14F-4D97-AF65-F5344CB8AC3E}">
        <p14:creationId xmlns:p14="http://schemas.microsoft.com/office/powerpoint/2010/main" val="46486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you need to apologise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2022" y="1481537"/>
            <a:ext cx="6310264" cy="4206843"/>
          </a:xfrm>
        </p:spPr>
      </p:pic>
      <p:sp>
        <p:nvSpPr>
          <p:cNvPr id="5" name="TextBox 4"/>
          <p:cNvSpPr txBox="1"/>
          <p:nvPr/>
        </p:nvSpPr>
        <p:spPr>
          <a:xfrm>
            <a:off x="8550379" y="5919763"/>
            <a:ext cx="4041648" cy="246221"/>
          </a:xfrm>
          <a:prstGeom prst="rect">
            <a:avLst/>
          </a:prstGeom>
          <a:noFill/>
        </p:spPr>
        <p:txBody>
          <a:bodyPr wrap="square" rtlCol="0">
            <a:spAutoFit/>
          </a:bodyPr>
          <a:lstStyle/>
          <a:p>
            <a:r>
              <a:rPr lang="en-GB" sz="1000" dirty="0" smtClean="0"/>
              <a:t>© ‘Robert Owen-Wahl’ CharterForCompassion.org</a:t>
            </a:r>
            <a:endParaRPr lang="en-GB" sz="1000" dirty="0"/>
          </a:p>
        </p:txBody>
      </p:sp>
    </p:spTree>
    <p:extLst>
      <p:ext uri="{BB962C8B-B14F-4D97-AF65-F5344CB8AC3E}">
        <p14:creationId xmlns:p14="http://schemas.microsoft.com/office/powerpoint/2010/main" val="225075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 is essential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4700" y="1509149"/>
            <a:ext cx="6396030" cy="3933708"/>
          </a:xfrm>
        </p:spPr>
      </p:pic>
      <p:sp>
        <p:nvSpPr>
          <p:cNvPr id="5" name="TextBox 4"/>
          <p:cNvSpPr txBox="1"/>
          <p:nvPr/>
        </p:nvSpPr>
        <p:spPr>
          <a:xfrm>
            <a:off x="9280236" y="6181052"/>
            <a:ext cx="2225964" cy="246221"/>
          </a:xfrm>
          <a:prstGeom prst="rect">
            <a:avLst/>
          </a:prstGeom>
          <a:noFill/>
        </p:spPr>
        <p:txBody>
          <a:bodyPr wrap="square" rtlCol="0">
            <a:spAutoFit/>
          </a:bodyPr>
          <a:lstStyle/>
          <a:p>
            <a:r>
              <a:rPr lang="en-GB" sz="1000" dirty="0" smtClean="0"/>
              <a:t>©Jenny </a:t>
            </a:r>
            <a:r>
              <a:rPr lang="en-GB" sz="1000" dirty="0" err="1" smtClean="0"/>
              <a:t>Mespel</a:t>
            </a:r>
            <a:endParaRPr lang="en-GB" sz="1000" dirty="0"/>
          </a:p>
        </p:txBody>
      </p:sp>
    </p:spTree>
    <p:extLst>
      <p:ext uri="{BB962C8B-B14F-4D97-AF65-F5344CB8AC3E}">
        <p14:creationId xmlns:p14="http://schemas.microsoft.com/office/powerpoint/2010/main" val="28895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704114" y="2065916"/>
            <a:ext cx="5976257" cy="3667459"/>
          </a:xfrm>
        </p:spPr>
        <p:txBody>
          <a:bodyPr/>
          <a:lstStyle/>
          <a:p>
            <a:endParaRPr lang="en-GB" dirty="0" smtClean="0"/>
          </a:p>
          <a:p>
            <a:endParaRPr lang="en-GB" dirty="0"/>
          </a:p>
          <a:p>
            <a:r>
              <a:rPr lang="en-GB" sz="2400" dirty="0" smtClean="0"/>
              <a:t>Dr Katherine Deane</a:t>
            </a:r>
          </a:p>
          <a:p>
            <a:r>
              <a:rPr lang="en-GB" sz="2400" dirty="0" smtClean="0"/>
              <a:t>Senior Lecturer and Access Ambassador</a:t>
            </a:r>
          </a:p>
          <a:p>
            <a:r>
              <a:rPr lang="en-GB" sz="2400" dirty="0" smtClean="0"/>
              <a:t>School of Health Sciences</a:t>
            </a:r>
          </a:p>
          <a:p>
            <a:r>
              <a:rPr lang="en-GB" sz="2400" dirty="0" smtClean="0"/>
              <a:t>k.deane@uea.ac.uk</a:t>
            </a:r>
          </a:p>
          <a:p>
            <a:pPr marL="0" indent="0">
              <a:buNone/>
            </a:pPr>
            <a:endParaRPr lang="en-GB" dirty="0"/>
          </a:p>
        </p:txBody>
      </p:sp>
      <p:pic>
        <p:nvPicPr>
          <p:cNvPr id="5" name="Picture 4"/>
          <p:cNvPicPr>
            <a:picLocks noChangeAspect="1"/>
          </p:cNvPicPr>
          <p:nvPr/>
        </p:nvPicPr>
        <p:blipFill>
          <a:blip r:embed="rId3"/>
          <a:stretch>
            <a:fillRect/>
          </a:stretch>
        </p:blipFill>
        <p:spPr>
          <a:xfrm>
            <a:off x="5704114" y="637426"/>
            <a:ext cx="3454302" cy="2057883"/>
          </a:xfrm>
          <a:prstGeom prst="rect">
            <a:avLst/>
          </a:prstGeom>
        </p:spPr>
      </p:pic>
      <p:pic>
        <p:nvPicPr>
          <p:cNvPr id="6" name="Picture 5" descr="Winchester Science Centre and Planetarium"/>
          <p:cNvPicPr/>
          <p:nvPr/>
        </p:nvPicPr>
        <p:blipFill>
          <a:blip r:embed="rId4">
            <a:extLst>
              <a:ext uri="{28A0092B-C50C-407E-A947-70E740481C1C}">
                <a14:useLocalDpi xmlns:a14="http://schemas.microsoft.com/office/drawing/2010/main" val="0"/>
              </a:ext>
            </a:extLst>
          </a:blip>
          <a:srcRect/>
          <a:stretch>
            <a:fillRect/>
          </a:stretch>
        </p:blipFill>
        <p:spPr bwMode="auto">
          <a:xfrm>
            <a:off x="5704114" y="5556876"/>
            <a:ext cx="5185230" cy="990600"/>
          </a:xfrm>
          <a:prstGeom prst="rect">
            <a:avLst/>
          </a:prstGeom>
          <a:noFill/>
          <a:ln>
            <a:noFill/>
          </a:ln>
        </p:spPr>
      </p:pic>
    </p:spTree>
    <p:extLst>
      <p:ext uri="{BB962C8B-B14F-4D97-AF65-F5344CB8AC3E}">
        <p14:creationId xmlns:p14="http://schemas.microsoft.com/office/powerpoint/2010/main" val="386263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1559</TotalTime>
  <Words>800</Words>
  <Application>Microsoft Office PowerPoint</Application>
  <PresentationFormat>Widescreen</PresentationFormat>
  <Paragraphs>49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How to screw up</vt:lpstr>
      <vt:lpstr>Time is precious</vt:lpstr>
      <vt:lpstr>Respect your visitor’s knowledge</vt:lpstr>
      <vt:lpstr>Respect your knowledge</vt:lpstr>
      <vt:lpstr>Value must be paid for</vt:lpstr>
      <vt:lpstr>Don’t forget the team</vt:lpstr>
      <vt:lpstr>Sometimes you need to apologise</vt:lpstr>
      <vt:lpstr>Tea is essential</vt:lpstr>
      <vt:lpstr>PowerPoint Presentation</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screw up</dc:title>
  <dc:creator>Katherine Deane (HSC)</dc:creator>
  <cp:lastModifiedBy>Katherine Deane (HSC - Staff)</cp:lastModifiedBy>
  <cp:revision>19</cp:revision>
  <dcterms:created xsi:type="dcterms:W3CDTF">2017-09-14T15:26:20Z</dcterms:created>
  <dcterms:modified xsi:type="dcterms:W3CDTF">2020-05-13T10:01:06Z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1625794082</vt:i4>
  </property>
  <property fmtid="{D5CDD505-2E9C-101B-9397-08002B2CF9AE}" pid="3" name="_NewReviewCycle">
    <vt:lpwstr/>
  </property>
  <property fmtid="{D5CDD505-2E9C-101B-9397-08002B2CF9AE}" pid="4" name="_EmailSubject">
    <vt:lpwstr>Accessibility website</vt:lpwstr>
  </property>
  <property fmtid="{D5CDD505-2E9C-101B-9397-08002B2CF9AE}" pid="5" name="_AuthorEmail">
    <vt:lpwstr>K.Deane@uea.ac.uk</vt:lpwstr>
  </property>
  <property fmtid="{D5CDD505-2E9C-101B-9397-08002B2CF9AE}" pid="6" name="_AuthorEmailDisplayName">
    <vt:lpwstr>Katherine Deane (HSC - Staff)</vt:lpwstr>
  </property>
  <property fmtid="{D5CDD505-2E9C-101B-9397-08002B2CF9AE}" pid="7" name="_PreviousAdHocReviewCycleID">
    <vt:i4>1485542622</vt:i4>
  </property>
</Properties>
</file>